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5273" autoAdjust="0"/>
  </p:normalViewPr>
  <p:slideViewPr>
    <p:cSldViewPr snapToGrid="0">
      <p:cViewPr varScale="1">
        <p:scale>
          <a:sx n="48" d="100"/>
          <a:sy n="48" d="100"/>
        </p:scale>
        <p:origin x="70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E0053-7DDF-4399-822E-50CA9E9130E2}" type="datetimeFigureOut">
              <a:rPr lang="en-GB" smtClean="0"/>
              <a:t>19/03/2021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714AC-D8F9-4AFC-8F1F-96E6870C8875}" type="slidenum">
              <a:rPr lang="en-GB" smtClean="0"/>
              <a:t>‹#›</a:t>
            </a:fld>
            <a:endParaRPr lang="en-GB"/>
          </a:p>
        </p:txBody>
      </p:sp>
    </p:spTree>
    <p:extLst>
      <p:ext uri="{BB962C8B-B14F-4D97-AF65-F5344CB8AC3E}">
        <p14:creationId xmlns:p14="http://schemas.microsoft.com/office/powerpoint/2010/main" val="68898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Biga</a:t>
            </a:r>
            <a:r>
              <a:rPr lang="en-US" dirty="0"/>
              <a:t> et al. (2020), physiology is the science of life and it aims at understanding the mechanisms of living things. Physiology generally covers the basics of cell functions at ionic and molecular levels and thus helps in understanding the behaviors of the whole body when influenced by the external environment. Physiology is much based on experimentation and thus it is an experimental science. Human physiology gives more information on how the human body functions in health and in disease (</a:t>
            </a:r>
            <a:r>
              <a:rPr lang="en-US" dirty="0" err="1"/>
              <a:t>Biga</a:t>
            </a:r>
            <a:r>
              <a:rPr lang="en-US" dirty="0"/>
              <a:t> et al., 2020). The selected topic to be explained in this presentation is the physiology and anatomy of the liver.</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2</a:t>
            </a:fld>
            <a:endParaRPr lang="en-GB"/>
          </a:p>
        </p:txBody>
      </p:sp>
    </p:spTree>
    <p:extLst>
      <p:ext uri="{BB962C8B-B14F-4D97-AF65-F5344CB8AC3E}">
        <p14:creationId xmlns:p14="http://schemas.microsoft.com/office/powerpoint/2010/main" val="382417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is the second largest organ in the human body after the skin and is located in the upper right-hand portion of the abdominal cavity, beneath the diaphragm, and on top of the stomach. The liver is divided into four chief lobes; the left lobe, right lobe, caudate lobe, and quadrate lobe (Yang, 2021). The quadrate lobe is located on the inferior surface of the right lobe. The caudate lobe is located between the left and right lobes in an anterior and superior location. The liver holds approximately one pint (13%) of the body’s blood supply at all times. The liver lobes have 8 segments that are subdivided into 1000-minute lobes and connect with each other to form the hepatic duct (Yang, 2021). The main hepatic duct is responsible for transporting bile that is made in the liver cells to the gallbladder and then to the duodenum through the bile duct.</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3</a:t>
            </a:fld>
            <a:endParaRPr lang="en-GB"/>
          </a:p>
        </p:txBody>
      </p:sp>
    </p:spTree>
    <p:extLst>
      <p:ext uri="{BB962C8B-B14F-4D97-AF65-F5344CB8AC3E}">
        <p14:creationId xmlns:p14="http://schemas.microsoft.com/office/powerpoint/2010/main" val="16717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plays about 500 critical functions in animals and this makes it a very essential organ. This organ is known for its ability to regulate most chemicals in the blood and this leads to the production of bile. Through bile, the waste products are carried from the liver.</a:t>
            </a:r>
            <a:r>
              <a:rPr lang="en-GB" dirty="0"/>
              <a:t> </a:t>
            </a:r>
            <a:r>
              <a:rPr lang="en-US" dirty="0"/>
              <a:t>Blood from the small intestines and stomach enters the liver through the hepatic portal vein and the liver breaks down, balances, and creates nutrients. There are drugs that humans consume need to be metabolized into simpler forms for the rest of the body and this is a function of the liver. </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4</a:t>
            </a:fld>
            <a:endParaRPr lang="en-GB"/>
          </a:p>
        </p:txBody>
      </p:sp>
    </p:spTree>
    <p:extLst>
      <p:ext uri="{BB962C8B-B14F-4D97-AF65-F5344CB8AC3E}">
        <p14:creationId xmlns:p14="http://schemas.microsoft.com/office/powerpoint/2010/main" val="127214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liver acts as a storage location for fat-soluble vitamins and manages cholesterol homeostasis (Ritz et al., 2018). Besides, iron and copper are essential minerals that are stored in the liver. In addition, it plays the role of hematology with clotting factor and protein synthesis. Heme is vital in the human body and the liver breaks it down into unconjugated bilirubin and makes it conjugated (Yang, 2021). The liver also converts poisonous ammonia into urea which is the end product of protein metabolism and is excreted as urine. Lastly, livers are known for resisting disease through making immune factors and removing bacteria from the bloodstream.</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5</a:t>
            </a:fld>
            <a:endParaRPr lang="en-GB"/>
          </a:p>
        </p:txBody>
      </p:sp>
    </p:spTree>
    <p:extLst>
      <p:ext uri="{BB962C8B-B14F-4D97-AF65-F5344CB8AC3E}">
        <p14:creationId xmlns:p14="http://schemas.microsoft.com/office/powerpoint/2010/main" val="122377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infections that affect the liver and the manner in which it functions; hepatitis infections, commonly hepatitis A, hepatitis B, and hepatitis C all caused by viruses limit the physiology of the organ. Besides, liver cirrhosis and fatty liver disease are caused by drugs, poisons, and too much alcohol (Yang, 2021). Many people have lost lives to liver cirrhosis. In addition, liver cancer is currently much pronounced and makes a person weak, exhausted, and lose weight. The infection leads to the accumulation of wastes in the human body. Clinicians have realized that inherited diseases like hemochromatosis affect liver functioning and this might end up in liver failure hence death.</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6</a:t>
            </a:fld>
            <a:endParaRPr lang="en-GB"/>
          </a:p>
        </p:txBody>
      </p:sp>
    </p:spTree>
    <p:extLst>
      <p:ext uri="{BB962C8B-B14F-4D97-AF65-F5344CB8AC3E}">
        <p14:creationId xmlns:p14="http://schemas.microsoft.com/office/powerpoint/2010/main" val="310432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knowledge of physiology helps one to gain insight into the complex nature of the human body and know better ways of keeping the body healthy. Without a comprehensive knowledge of physiology, the clinicians might not be able to evaluate the health status of patients (John Hopkins, 2019). Liver infections and dangerous and in most cases terminal and thus preventing them might be easier than curing them. For effective physiology of the human liver, people should limit alcohol consumption, keep in exercising, eat safe foods, use safe medicines and limit contact with other people’s body fluids including blood.</a:t>
            </a:r>
            <a:endParaRPr lang="en-GB" dirty="0"/>
          </a:p>
          <a:p>
            <a:endParaRPr lang="en-GB" dirty="0"/>
          </a:p>
        </p:txBody>
      </p:sp>
      <p:sp>
        <p:nvSpPr>
          <p:cNvPr id="4" name="Slide Number Placeholder 3"/>
          <p:cNvSpPr>
            <a:spLocks noGrp="1"/>
          </p:cNvSpPr>
          <p:nvPr>
            <p:ph type="sldNum" sz="quarter" idx="5"/>
          </p:nvPr>
        </p:nvSpPr>
        <p:spPr/>
        <p:txBody>
          <a:bodyPr/>
          <a:lstStyle/>
          <a:p>
            <a:fld id="{32F714AC-D8F9-4AFC-8F1F-96E6870C8875}" type="slidenum">
              <a:rPr lang="en-GB" smtClean="0"/>
              <a:t>7</a:t>
            </a:fld>
            <a:endParaRPr lang="en-GB"/>
          </a:p>
        </p:txBody>
      </p:sp>
    </p:spTree>
    <p:extLst>
      <p:ext uri="{BB962C8B-B14F-4D97-AF65-F5344CB8AC3E}">
        <p14:creationId xmlns:p14="http://schemas.microsoft.com/office/powerpoint/2010/main" val="2340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5F1B096-01A9-4B8C-BACA-D2DF6734A901}"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19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BE24C-483C-4357-A1F8-84EB710C22B4}"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242621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26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04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197280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87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84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43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59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6844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BE24C-483C-4357-A1F8-84EB710C22B4}"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1B096-01A9-4B8C-BACA-D2DF6734A901}"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78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BE24C-483C-4357-A1F8-84EB710C22B4}"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3350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BE24C-483C-4357-A1F8-84EB710C22B4}" type="datetimeFigureOut">
              <a:rPr lang="en-GB" smtClean="0"/>
              <a:t>19/03/2021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F1B096-01A9-4B8C-BACA-D2DF6734A901}"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17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BE24C-483C-4357-A1F8-84EB710C22B4}" type="datetimeFigureOut">
              <a:rPr lang="en-GB" smtClean="0"/>
              <a:t>19/03/2021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F1B096-01A9-4B8C-BACA-D2DF6734A901}"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62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BE24C-483C-4357-A1F8-84EB710C22B4}" type="datetimeFigureOut">
              <a:rPr lang="en-GB" smtClean="0"/>
              <a:t>19/03/2021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331205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BE24C-483C-4357-A1F8-84EB710C22B4}"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2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BE24C-483C-4357-A1F8-84EB710C22B4}"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1B096-01A9-4B8C-BACA-D2DF6734A901}" type="slidenum">
              <a:rPr lang="en-GB" smtClean="0"/>
              <a:t>‹#›</a:t>
            </a:fld>
            <a:endParaRPr lang="en-GB"/>
          </a:p>
        </p:txBody>
      </p:sp>
    </p:spTree>
    <p:extLst>
      <p:ext uri="{BB962C8B-B14F-4D97-AF65-F5344CB8AC3E}">
        <p14:creationId xmlns:p14="http://schemas.microsoft.com/office/powerpoint/2010/main" val="354012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BE24C-483C-4357-A1F8-84EB710C22B4}" type="datetimeFigureOut">
              <a:rPr lang="en-GB" smtClean="0"/>
              <a:t>19/03/2021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F1B096-01A9-4B8C-BACA-D2DF6734A901}" type="slidenum">
              <a:rPr lang="en-GB" smtClean="0"/>
              <a:t>‹#›</a:t>
            </a:fld>
            <a:endParaRPr lang="en-GB"/>
          </a:p>
        </p:txBody>
      </p:sp>
    </p:spTree>
    <p:extLst>
      <p:ext uri="{BB962C8B-B14F-4D97-AF65-F5344CB8AC3E}">
        <p14:creationId xmlns:p14="http://schemas.microsoft.com/office/powerpoint/2010/main" val="6936559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0DAB-6E45-4587-AE2B-921958590DEF}"/>
              </a:ext>
            </a:extLst>
          </p:cNvPr>
          <p:cNvSpPr>
            <a:spLocks noGrp="1"/>
          </p:cNvSpPr>
          <p:nvPr>
            <p:ph type="ctrTitle"/>
          </p:nvPr>
        </p:nvSpPr>
        <p:spPr/>
        <p:txBody>
          <a:bodyPr/>
          <a:lstStyle/>
          <a:p>
            <a:r>
              <a:rPr lang="en-US" sz="3600" dirty="0">
                <a:latin typeface="Times New Roman" panose="02020603050405020304" pitchFamily="18" charset="0"/>
                <a:cs typeface="Times New Roman" panose="02020603050405020304" pitchFamily="18" charset="0"/>
              </a:rPr>
              <a:t>Physiology Laboratory Presentation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1D8FDF8-1852-4670-AC87-B14014D239CF}"/>
              </a:ext>
            </a:extLst>
          </p:cNvPr>
          <p:cNvSpPr>
            <a:spLocks noGrp="1"/>
          </p:cNvSpPr>
          <p:nvPr>
            <p:ph type="subTitle" idx="1"/>
          </p:nvPr>
        </p:nvSpPr>
        <p:spPr/>
        <p:txBody>
          <a:bodyPr>
            <a:normAutofit/>
          </a:bodyPr>
          <a:lstStyle/>
          <a:p>
            <a:r>
              <a:rPr lang="en-GB" sz="2000" dirty="0">
                <a:latin typeface="Times New Roman" panose="02020603050405020304" pitchFamily="18" charset="0"/>
                <a:cs typeface="Times New Roman" panose="02020603050405020304" pitchFamily="18" charset="0"/>
              </a:rPr>
              <a:t>Name </a:t>
            </a:r>
          </a:p>
          <a:p>
            <a:r>
              <a:rPr lang="en-GB" sz="2000" dirty="0">
                <a:latin typeface="Times New Roman" panose="02020603050405020304" pitchFamily="18" charset="0"/>
                <a:cs typeface="Times New Roman" panose="02020603050405020304" pitchFamily="18" charset="0"/>
              </a:rPr>
              <a:t>Institution </a:t>
            </a:r>
          </a:p>
          <a:p>
            <a:r>
              <a:rPr lang="en-GB" sz="2000" dirty="0">
                <a:latin typeface="Times New Roman" panose="02020603050405020304" pitchFamily="18" charset="0"/>
                <a:cs typeface="Times New Roman" panose="02020603050405020304" pitchFamily="18" charset="0"/>
              </a:rPr>
              <a:t>Date </a:t>
            </a:r>
          </a:p>
        </p:txBody>
      </p:sp>
    </p:spTree>
    <p:extLst>
      <p:ext uri="{BB962C8B-B14F-4D97-AF65-F5344CB8AC3E}">
        <p14:creationId xmlns:p14="http://schemas.microsoft.com/office/powerpoint/2010/main" val="393479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9EE6-623D-413D-A40C-BB0506278227}"/>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Introduction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83EDC7-CD1E-4767-B318-2E109ABFD857}"/>
              </a:ext>
            </a:extLst>
          </p:cNvPr>
          <p:cNvSpPr>
            <a:spLocks noGrp="1"/>
          </p:cNvSpPr>
          <p:nvPr>
            <p:ph sz="half" idx="1"/>
          </p:nvPr>
        </p:nvSpPr>
        <p:spPr>
          <a:xfrm>
            <a:off x="548641" y="2285999"/>
            <a:ext cx="7445432" cy="3976256"/>
          </a:xfrm>
        </p:spPr>
        <p:txBody>
          <a:bodyPr>
            <a:noAutofit/>
          </a:bodyPr>
          <a:lstStyle/>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Physiology </a:t>
            </a:r>
            <a:r>
              <a:rPr lang="en-US" sz="1800" dirty="0">
                <a:latin typeface="Times New Roman" panose="02020603050405020304" pitchFamily="18" charset="0"/>
                <a:cs typeface="Times New Roman" panose="02020603050405020304" pitchFamily="18" charset="0"/>
              </a:rPr>
              <a:t>is the science of life and as a branch, it aims at understanding the mechanisms of living things.</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Physiology generally covers the basics of cell functions at ionic and molecular </a:t>
            </a:r>
            <a:r>
              <a:rPr lang="en-US" sz="1800" dirty="0" smtClean="0">
                <a:latin typeface="Times New Roman" panose="02020603050405020304" pitchFamily="18" charset="0"/>
                <a:cs typeface="Times New Roman" panose="02020603050405020304" pitchFamily="18" charset="0"/>
              </a:rPr>
              <a:t>levels. </a:t>
            </a:r>
          </a:p>
          <a:p>
            <a:r>
              <a:rPr lang="en-US" sz="1800" dirty="0" smtClean="0">
                <a:latin typeface="Times New Roman" panose="02020603050405020304" pitchFamily="18" charset="0"/>
                <a:cs typeface="Times New Roman" panose="02020603050405020304" pitchFamily="18" charset="0"/>
              </a:rPr>
              <a:t>Physiology </a:t>
            </a:r>
            <a:r>
              <a:rPr lang="en-US" sz="1800" dirty="0">
                <a:latin typeface="Times New Roman" panose="02020603050405020304" pitchFamily="18" charset="0"/>
                <a:cs typeface="Times New Roman" panose="02020603050405020304" pitchFamily="18" charset="0"/>
              </a:rPr>
              <a:t>is much based on experimentation and thus it is an experimental science. </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Human physiology gives more information on how the human body functions in health and in disease. </a:t>
            </a:r>
            <a:endParaRPr lang="en-GB"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selected topic to be explained in this presentation is the physiology and anatomy of the liver.</a:t>
            </a:r>
            <a:endParaRPr lang="en-GB" sz="1800" dirty="0">
              <a:latin typeface="Times New Roman" panose="02020603050405020304" pitchFamily="18" charset="0"/>
              <a:cs typeface="Times New Roman" panose="02020603050405020304" pitchFamily="18" charset="0"/>
            </a:endParaRPr>
          </a:p>
          <a:p>
            <a:endParaRPr lang="en-GB" sz="1800" dirty="0">
              <a:latin typeface="Times New Roman" panose="02020603050405020304" pitchFamily="18" charset="0"/>
              <a:cs typeface="Times New Roman" panose="02020603050405020304" pitchFamily="18" charset="0"/>
            </a:endParaRPr>
          </a:p>
        </p:txBody>
      </p:sp>
      <p:pic>
        <p:nvPicPr>
          <p:cNvPr id="6146" name="Picture 2" descr="introduction to human physiology - Definition, Notes, Topics, Tips and Best  Books">
            <a:extLst>
              <a:ext uri="{FF2B5EF4-FFF2-40B4-BE49-F238E27FC236}">
                <a16:creationId xmlns:a16="http://schemas.microsoft.com/office/drawing/2014/main" id="{BC341386-1C2C-4B83-8D0A-C2BCFC63DA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69382" y="2407920"/>
            <a:ext cx="3906058"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3CD-B391-405C-86C7-F5DEBF19AC4B}"/>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Basic Parts of the Liver</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DF9D78-3995-4AC9-A94A-2F7E816DABED}"/>
              </a:ext>
            </a:extLst>
          </p:cNvPr>
          <p:cNvSpPr>
            <a:spLocks noGrp="1"/>
          </p:cNvSpPr>
          <p:nvPr>
            <p:ph sz="half" idx="1"/>
          </p:nvPr>
        </p:nvSpPr>
        <p:spPr>
          <a:xfrm>
            <a:off x="682384" y="2489200"/>
            <a:ext cx="7181456" cy="3657600"/>
          </a:xfrm>
        </p:spPr>
        <p:txBody>
          <a:bodyPr>
            <a:noAutofit/>
          </a:bodyPr>
          <a:lstStyle/>
          <a:p>
            <a:r>
              <a:rPr lang="en-US" sz="1600" dirty="0">
                <a:latin typeface="Times New Roman" panose="02020603050405020304" pitchFamily="18" charset="0"/>
                <a:cs typeface="Times New Roman" panose="02020603050405020304" pitchFamily="18" charset="0"/>
              </a:rPr>
              <a:t>The liver is the second largest organ in the human body after the skin and is located in the upper right-hand portion of the abdominal cavity, beneath the diaphragm, and on top of the stomach. </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liver is divided into four chief lobes; the left lobe, right lobe, caudate lobe, and quadrate lobe.</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quadrate lobe is located on the inferior surface of the right lobe. The caudate lobe is located between the left and right lobes in an anterior and superior location.</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liver holds approximately one pint (13%) of the body’s blood supply at all times. The liver lobes have 8 segments that are subdivided into 1000-minute lobes and connect with each other to form the hepatic duct (Yang, 2021).</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main hepatic duct is responsible for transporting bile that is made in the liver cells to the gallbladder and then to the duodenum through the bile duct.</a:t>
            </a:r>
            <a:endParaRPr lang="en-GB"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pic>
        <p:nvPicPr>
          <p:cNvPr id="5122" name="Picture 2" descr="Embolization Therapy for Liver Cancer">
            <a:extLst>
              <a:ext uri="{FF2B5EF4-FFF2-40B4-BE49-F238E27FC236}">
                <a16:creationId xmlns:a16="http://schemas.microsoft.com/office/drawing/2014/main" id="{B3B38089-9214-4CBA-B2F0-0E01B9E7F3E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63840" y="2560638"/>
            <a:ext cx="3645776"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8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B7CD-56AF-4CF1-ADA4-423129B402F8}"/>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Functions of the Liver</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223255-23CA-4A51-A64E-167066EE4AE0}"/>
              </a:ext>
            </a:extLst>
          </p:cNvPr>
          <p:cNvSpPr>
            <a:spLocks noGrp="1"/>
          </p:cNvSpPr>
          <p:nvPr>
            <p:ph sz="half" idx="1"/>
          </p:nvPr>
        </p:nvSpPr>
        <p:spPr>
          <a:xfrm>
            <a:off x="599440" y="2357120"/>
            <a:ext cx="7171054" cy="3513328"/>
          </a:xfrm>
        </p:spPr>
        <p:txBody>
          <a:bodyPr>
            <a:noAutofit/>
          </a:bodyPr>
          <a:lstStyle/>
          <a:p>
            <a:r>
              <a:rPr lang="en-US" sz="2000" dirty="0">
                <a:latin typeface="Times New Roman" panose="02020603050405020304" pitchFamily="18" charset="0"/>
                <a:cs typeface="Times New Roman" panose="02020603050405020304" pitchFamily="18" charset="0"/>
              </a:rPr>
              <a:t>The liver plays about 500 critical functions in animals and this makes it a very essential organ.</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liver is known for its ability to regulate most chemicals in the blood and this leads to the production of bile. </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Through bile, the waste products are carried from the liver.</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Blood from the small intestines and stomach enters the liver through the hepatic portal vein and the liver breaks down, balances, and creates nutrients. </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are drugs that humans consume need to be metabolized into simpler forms for the rest of the body and this is a function of the liver. </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15" name="Picture 16" descr="About the Liver- 500 Vital Human Liver Functions| LiverTransplantIndia.com">
            <a:extLst>
              <a:ext uri="{FF2B5EF4-FFF2-40B4-BE49-F238E27FC236}">
                <a16:creationId xmlns:a16="http://schemas.microsoft.com/office/drawing/2014/main" id="{3AC7CB13-B139-41CB-8B36-0C4DD2410E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70494" y="2560320"/>
            <a:ext cx="4309746" cy="363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8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E92C-565E-418E-B17F-69C737B664BE}"/>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Continuation on Functions of the Liver</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043D28-2E2A-4F2C-BA5B-EFD42CDAE722}"/>
              </a:ext>
            </a:extLst>
          </p:cNvPr>
          <p:cNvSpPr>
            <a:spLocks noGrp="1"/>
          </p:cNvSpPr>
          <p:nvPr>
            <p:ph sz="half" idx="1"/>
          </p:nvPr>
        </p:nvSpPr>
        <p:spPr>
          <a:xfrm>
            <a:off x="528320" y="2575219"/>
            <a:ext cx="8399987" cy="3780610"/>
          </a:xfrm>
        </p:spPr>
        <p:txBody>
          <a:bodyPr>
            <a:noAutofit/>
          </a:bodyPr>
          <a:lstStyle/>
          <a:p>
            <a:r>
              <a:rPr lang="en-US" sz="2000" dirty="0">
                <a:latin typeface="Times New Roman" panose="02020603050405020304" pitchFamily="18" charset="0"/>
                <a:cs typeface="Times New Roman" panose="02020603050405020304" pitchFamily="18" charset="0"/>
              </a:rPr>
              <a:t>The liver acts as a storage location for fat-soluble vitamins and manages cholesterol homeostasis. Besides, iron and copper are essential minerals that are stored in the liver.</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plays the role of hematology with clotting factor and protein synthesis.</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Heme is vital in the human body and the liver breaks it down into unconjugated bilirubin and makes it conjugated (Ritz et al., 2018).</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liver converts poisonous ammonia into urea which is the end product of protein metabolism and is excreted as urine.</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Lastly, livers are known </a:t>
            </a:r>
            <a:r>
              <a:rPr lang="en-US" sz="2000" dirty="0" smtClean="0">
                <a:latin typeface="Times New Roman" panose="02020603050405020304" pitchFamily="18" charset="0"/>
                <a:cs typeface="Times New Roman" panose="02020603050405020304" pitchFamily="18" charset="0"/>
              </a:rPr>
              <a:t>for blood detoxification through </a:t>
            </a:r>
            <a:r>
              <a:rPr lang="en-US" sz="2000" dirty="0">
                <a:latin typeface="Times New Roman" panose="02020603050405020304" pitchFamily="18" charset="0"/>
                <a:cs typeface="Times New Roman" panose="02020603050405020304" pitchFamily="18" charset="0"/>
              </a:rPr>
              <a:t>resisting </a:t>
            </a:r>
            <a:r>
              <a:rPr lang="en-US" sz="2000" dirty="0" smtClean="0">
                <a:latin typeface="Times New Roman" panose="02020603050405020304" pitchFamily="18" charset="0"/>
                <a:cs typeface="Times New Roman" panose="02020603050405020304" pitchFamily="18" charset="0"/>
              </a:rPr>
              <a:t>disease, making </a:t>
            </a:r>
            <a:r>
              <a:rPr lang="en-US" sz="2000" dirty="0">
                <a:latin typeface="Times New Roman" panose="02020603050405020304" pitchFamily="18" charset="0"/>
                <a:cs typeface="Times New Roman" panose="02020603050405020304" pitchFamily="18" charset="0"/>
              </a:rPr>
              <a:t>immune factors and removing bacteria from the bloodstream.</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7" name="Picture 14" descr="Function of the liver">
            <a:extLst>
              <a:ext uri="{FF2B5EF4-FFF2-40B4-BE49-F238E27FC236}">
                <a16:creationId xmlns:a16="http://schemas.microsoft.com/office/drawing/2014/main" id="{5CF0BFF2-21B4-4AB9-BB1C-CDDE3DA6E5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928307" y="2575219"/>
            <a:ext cx="2779012" cy="271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6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0D73-7FB5-4F4D-9113-62EEA646D111}"/>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Common Liver infections That Affect its Physiology</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C2C8D53-2B45-490F-A488-BE1AC4119BF6}"/>
              </a:ext>
            </a:extLst>
          </p:cNvPr>
          <p:cNvSpPr>
            <a:spLocks noGrp="1"/>
          </p:cNvSpPr>
          <p:nvPr>
            <p:ph sz="half" idx="1"/>
          </p:nvPr>
        </p:nvSpPr>
        <p:spPr>
          <a:xfrm>
            <a:off x="833121" y="2509520"/>
            <a:ext cx="6482079" cy="359664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There are many infections that affect the liver and the manner in which it functions.</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hepatitis infections, commonly hepatitis A, hepatitis B, and hepatitis C all caused by viruses (Yang, 2021).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Liver cirrhosis and fatty liver disease are caused by drugs, poisons, and too much alcohol. Many people have lost lives to liver cirrhosis. </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Liver cancer is currently much pronounced and makes a person weak, exhausted, and lose weight. The infection leads to the accumulation of wastes in the human body (Yang, 2021).</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clinicians have realized that inherited diseases like hemochromatosis affect liver functioning and this might end up in liver failure hence death.</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2050" name="Picture 2" descr="Cirrhosis of the liver | healthdirect">
            <a:extLst>
              <a:ext uri="{FF2B5EF4-FFF2-40B4-BE49-F238E27FC236}">
                <a16:creationId xmlns:a16="http://schemas.microsoft.com/office/drawing/2014/main" id="{E08351C7-950E-4693-909E-3380FD9E308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57440" y="2672080"/>
            <a:ext cx="3901439" cy="302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8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C1AA-940B-49E2-A310-17CBD7ADDD44}"/>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Conclusion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236FAD-4A3A-4D17-A215-DA4C4A3F5EE7}"/>
              </a:ext>
            </a:extLst>
          </p:cNvPr>
          <p:cNvSpPr>
            <a:spLocks noGrp="1"/>
          </p:cNvSpPr>
          <p:nvPr>
            <p:ph sz="half" idx="1"/>
          </p:nvPr>
        </p:nvSpPr>
        <p:spPr>
          <a:xfrm>
            <a:off x="477520" y="2285999"/>
            <a:ext cx="7691120" cy="4124961"/>
          </a:xfrm>
        </p:spPr>
        <p:txBody>
          <a:bodyPr>
            <a:noAutofit/>
          </a:bodyPr>
          <a:lstStyle/>
          <a:p>
            <a:r>
              <a:rPr lang="en-US" sz="2000" dirty="0">
                <a:latin typeface="Times New Roman" panose="02020603050405020304" pitchFamily="18" charset="0"/>
                <a:cs typeface="Times New Roman" panose="02020603050405020304" pitchFamily="18" charset="0"/>
              </a:rPr>
              <a:t>Having knowledge of physiology helps one to gain insight into the complex nature of the human body and know better ways of keeping the body healthy.</a:t>
            </a:r>
            <a:endParaRPr lang="en-GB"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Liver </a:t>
            </a:r>
            <a:r>
              <a:rPr lang="en-US" sz="2000" dirty="0">
                <a:latin typeface="Times New Roman" panose="02020603050405020304" pitchFamily="18" charset="0"/>
                <a:cs typeface="Times New Roman" panose="02020603050405020304" pitchFamily="18" charset="0"/>
              </a:rPr>
              <a:t>infections and dangerous and in most cases terminal and thus preventing them might be easier than curing them. </a:t>
            </a: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effective physiology of the human liver, people should limit alcohol consumption, keep in exercising, eat safe foods, use safe medicines and limit contact with other people’s body fluids including blood.</a:t>
            </a:r>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1026" name="Picture 2" descr="Liver, Biliary Tract and Pancreas Problems - ppt download">
            <a:extLst>
              <a:ext uri="{FF2B5EF4-FFF2-40B4-BE49-F238E27FC236}">
                <a16:creationId xmlns:a16="http://schemas.microsoft.com/office/drawing/2014/main" id="{A9948458-612B-4ECD-A6CC-D7EDB3623D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168640" y="2560638"/>
            <a:ext cx="3688080"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5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B694-5DAD-48B0-9D87-FFBC441A411E}"/>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References</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EFDBF8-2CDB-4D07-8C7E-18CAA5D8B01B}"/>
              </a:ext>
            </a:extLst>
          </p:cNvPr>
          <p:cNvSpPr>
            <a:spLocks noGrp="1"/>
          </p:cNvSpPr>
          <p:nvPr>
            <p:ph idx="1"/>
          </p:nvPr>
        </p:nvSpPr>
        <p:spPr>
          <a:xfrm>
            <a:off x="1107440" y="2556932"/>
            <a:ext cx="9789157" cy="3318936"/>
          </a:xfrm>
        </p:spPr>
        <p:txBody>
          <a:bodyPr>
            <a:noAutofit/>
          </a:bodyPr>
          <a:lstStyle/>
          <a:p>
            <a:pPr marL="0" indent="0">
              <a:buNone/>
            </a:pPr>
            <a:r>
              <a:rPr lang="en-US" sz="2000" dirty="0" err="1">
                <a:latin typeface="Times New Roman" panose="02020603050405020304" pitchFamily="18" charset="0"/>
                <a:cs typeface="Times New Roman" panose="02020603050405020304" pitchFamily="18" charset="0"/>
              </a:rPr>
              <a:t>Biga</a:t>
            </a:r>
            <a:r>
              <a:rPr lang="en-US" sz="2000" dirty="0">
                <a:latin typeface="Times New Roman" panose="02020603050405020304" pitchFamily="18" charset="0"/>
                <a:cs typeface="Times New Roman" panose="02020603050405020304" pitchFamily="18" charset="0"/>
              </a:rPr>
              <a:t>, L. M., Dawson, S., Harwell, A., Hopkins, R., Kaufmann, J., </a:t>
            </a:r>
            <a:r>
              <a:rPr lang="en-US" sz="2000" dirty="0" err="1">
                <a:latin typeface="Times New Roman" panose="02020603050405020304" pitchFamily="18" charset="0"/>
                <a:cs typeface="Times New Roman" panose="02020603050405020304" pitchFamily="18" charset="0"/>
              </a:rPr>
              <a:t>LeMaster</a:t>
            </a:r>
            <a:r>
              <a:rPr lang="en-US" sz="2000" dirty="0">
                <a:latin typeface="Times New Roman" panose="02020603050405020304" pitchFamily="18" charset="0"/>
                <a:cs typeface="Times New Roman" panose="02020603050405020304" pitchFamily="18" charset="0"/>
              </a:rPr>
              <a:t>, M., ... &amp; </a:t>
            </a:r>
            <a:r>
              <a:rPr lang="en-US" sz="2000" dirty="0" err="1">
                <a:latin typeface="Times New Roman" panose="02020603050405020304" pitchFamily="18" charset="0"/>
                <a:cs typeface="Times New Roman" panose="02020603050405020304" pitchFamily="18" charset="0"/>
              </a:rPr>
              <a:t>Runyeon</a:t>
            </a:r>
            <a:r>
              <a:rPr lang="en-US" sz="2000" dirty="0">
                <a:latin typeface="Times New Roman" panose="02020603050405020304" pitchFamily="18" charset="0"/>
                <a:cs typeface="Times New Roman" panose="02020603050405020304" pitchFamily="18" charset="0"/>
              </a:rPr>
              <a:t>, J. (2020). Anatomy &amp; physiology.</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John Hopkins. (2019). Liver; Anatomy and Functions. Retrieved from https://www.hopkinsmedicine.org/health/conditions-and-diseases/liver-anatomy-and-functions#:~:text=Anatomy%20of%20the%20liver,that%20weighs%20about%203%20pounds.</a:t>
            </a: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Ritz, T., </a:t>
            </a:r>
            <a:r>
              <a:rPr lang="en-US" sz="2000" dirty="0" err="1">
                <a:latin typeface="Times New Roman" panose="02020603050405020304" pitchFamily="18" charset="0"/>
                <a:cs typeface="Times New Roman" panose="02020603050405020304" pitchFamily="18" charset="0"/>
              </a:rPr>
              <a:t>Krenkel</a:t>
            </a:r>
            <a:r>
              <a:rPr lang="en-US" sz="2000" dirty="0">
                <a:latin typeface="Times New Roman" panose="02020603050405020304" pitchFamily="18" charset="0"/>
                <a:cs typeface="Times New Roman" panose="02020603050405020304" pitchFamily="18" charset="0"/>
              </a:rPr>
              <a:t>, O., &amp; </a:t>
            </a:r>
            <a:r>
              <a:rPr lang="en-US" sz="2000" dirty="0" err="1">
                <a:latin typeface="Times New Roman" panose="02020603050405020304" pitchFamily="18" charset="0"/>
                <a:cs typeface="Times New Roman" panose="02020603050405020304" pitchFamily="18" charset="0"/>
              </a:rPr>
              <a:t>Tacke</a:t>
            </a:r>
            <a:r>
              <a:rPr lang="en-US" sz="2000" dirty="0">
                <a:latin typeface="Times New Roman" panose="02020603050405020304" pitchFamily="18" charset="0"/>
                <a:cs typeface="Times New Roman" panose="02020603050405020304" pitchFamily="18" charset="0"/>
              </a:rPr>
              <a:t>, F. (2018). Dynamic plasticity of macrophage functions in diseased liver. </a:t>
            </a:r>
            <a:r>
              <a:rPr lang="en-GB" sz="2000" i="1" dirty="0">
                <a:latin typeface="Times New Roman" panose="02020603050405020304" pitchFamily="18" charset="0"/>
                <a:cs typeface="Times New Roman" panose="02020603050405020304" pitchFamily="18" charset="0"/>
              </a:rPr>
              <a:t>Cellular immunology</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330</a:t>
            </a:r>
            <a:r>
              <a:rPr lang="en-GB" sz="2000" dirty="0">
                <a:latin typeface="Times New Roman" panose="02020603050405020304" pitchFamily="18" charset="0"/>
                <a:cs typeface="Times New Roman" panose="02020603050405020304" pitchFamily="18" charset="0"/>
              </a:rPr>
              <a:t>, 175-182.</a:t>
            </a:r>
          </a:p>
          <a:p>
            <a:pPr marL="0" indent="0">
              <a:buNone/>
            </a:pPr>
            <a:r>
              <a:rPr lang="en-US" sz="2000" dirty="0">
                <a:latin typeface="Times New Roman" panose="02020603050405020304" pitchFamily="18" charset="0"/>
                <a:cs typeface="Times New Roman" panose="02020603050405020304" pitchFamily="18" charset="0"/>
              </a:rPr>
              <a:t>Yang, L. L. (2021). Anatomy and Physiology of the Liver. In </a:t>
            </a:r>
            <a:r>
              <a:rPr lang="en-GB" sz="2000" i="1" dirty="0" err="1">
                <a:latin typeface="Times New Roman" panose="02020603050405020304" pitchFamily="18" charset="0"/>
                <a:cs typeface="Times New Roman" panose="02020603050405020304" pitchFamily="18" charset="0"/>
              </a:rPr>
              <a:t>Anesthesia</a:t>
            </a:r>
            <a:r>
              <a:rPr lang="en-GB" sz="2000" i="1" dirty="0">
                <a:latin typeface="Times New Roman" panose="02020603050405020304" pitchFamily="18" charset="0"/>
                <a:cs typeface="Times New Roman" panose="02020603050405020304" pitchFamily="18" charset="0"/>
              </a:rPr>
              <a:t> for </a:t>
            </a:r>
            <a:r>
              <a:rPr lang="en-GB" sz="2000" i="1" dirty="0" err="1">
                <a:latin typeface="Times New Roman" panose="02020603050405020304" pitchFamily="18" charset="0"/>
                <a:cs typeface="Times New Roman" panose="02020603050405020304" pitchFamily="18" charset="0"/>
              </a:rPr>
              <a:t>Hepatico</a:t>
            </a:r>
            <a:r>
              <a:rPr lang="en-GB" sz="2000" i="1" dirty="0">
                <a:latin typeface="Times New Roman" panose="02020603050405020304" pitchFamily="18" charset="0"/>
                <a:cs typeface="Times New Roman" panose="02020603050405020304" pitchFamily="18" charset="0"/>
              </a:rPr>
              <a:t>-Pancreatic-Biliary Surgery and Transplantation</a:t>
            </a:r>
            <a:r>
              <a:rPr lang="en-GB" sz="2000" dirty="0">
                <a:latin typeface="Times New Roman" panose="02020603050405020304" pitchFamily="18" charset="0"/>
                <a:cs typeface="Times New Roman" panose="02020603050405020304" pitchFamily="18" charset="0"/>
              </a:rPr>
              <a:t> (pp. 15-40). Springer, Cham.</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959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TotalTime>
  <Words>1548</Words>
  <Application>Microsoft Office PowerPoint</Application>
  <PresentationFormat>Widescreen</PresentationFormat>
  <Paragraphs>57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Physiology Laboratory Presentation </vt:lpstr>
      <vt:lpstr>Introduction </vt:lpstr>
      <vt:lpstr>Basic Parts of the Liver </vt:lpstr>
      <vt:lpstr>Functions of the Liver </vt:lpstr>
      <vt:lpstr>Continuation on Functions of the Liver </vt:lpstr>
      <vt:lpstr>Common Liver infections That Affect its Physiology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Laboratory Presentation</dc:title>
  <dc:creator>hp</dc:creator>
  <cp:lastModifiedBy>HP</cp:lastModifiedBy>
  <cp:revision>8</cp:revision>
  <dcterms:created xsi:type="dcterms:W3CDTF">2021-03-16T22:44:02Z</dcterms:created>
  <dcterms:modified xsi:type="dcterms:W3CDTF">2021-03-19T11:08:13Z</dcterms:modified>
</cp:coreProperties>
</file>